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8" r:id="rId3"/>
    <p:sldId id="269" r:id="rId4"/>
    <p:sldId id="259" r:id="rId5"/>
    <p:sldId id="261" r:id="rId6"/>
    <p:sldId id="262" r:id="rId7"/>
    <p:sldId id="263" r:id="rId8"/>
    <p:sldId id="264" r:id="rId9"/>
    <p:sldId id="265" r:id="rId10"/>
    <p:sldId id="270"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C446730-C235-4604-9F3C-92A84E3B1992}" type="datetimeFigureOut">
              <a:rPr lang="ru-RU" smtClean="0"/>
              <a:t>09.01.2023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22271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C446730-C235-4604-9F3C-92A84E3B1992}" type="datetimeFigureOut">
              <a:rPr lang="ru-RU" smtClean="0"/>
              <a:t>09.01.2023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52169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C446730-C235-4604-9F3C-92A84E3B1992}" type="datetimeFigureOut">
              <a:rPr lang="ru-RU" smtClean="0"/>
              <a:t>09.01.2023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1449938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C446730-C235-4604-9F3C-92A84E3B1992}" type="datetimeFigureOut">
              <a:rPr lang="ru-RU" smtClean="0"/>
              <a:t>09.01.2023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43745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C446730-C235-4604-9F3C-92A84E3B1992}" type="datetimeFigureOut">
              <a:rPr lang="ru-RU" smtClean="0"/>
              <a:t>09.01.2023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114657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C446730-C235-4604-9F3C-92A84E3B1992}" type="datetimeFigureOut">
              <a:rPr lang="ru-RU" smtClean="0"/>
              <a:t>09.01.2023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342399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C446730-C235-4604-9F3C-92A84E3B1992}" type="datetimeFigureOut">
              <a:rPr lang="ru-RU" smtClean="0"/>
              <a:t>09.01.2023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145806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C446730-C235-4604-9F3C-92A84E3B1992}" type="datetimeFigureOut">
              <a:rPr lang="ru-RU" smtClean="0"/>
              <a:t>09.01.2023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2415493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46730-C235-4604-9F3C-92A84E3B1992}" type="datetimeFigureOut">
              <a:rPr lang="ru-RU" smtClean="0"/>
              <a:t>09.01.2023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269651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C446730-C235-4604-9F3C-92A84E3B1992}" type="datetimeFigureOut">
              <a:rPr lang="ru-RU" smtClean="0"/>
              <a:t>09.01.2023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2093615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C446730-C235-4604-9F3C-92A84E3B1992}" type="datetimeFigureOut">
              <a:rPr lang="ru-RU" smtClean="0"/>
              <a:t>09.01.2023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F574E46-D40E-4A8D-9A18-BABB72CDBA1D}" type="slidenum">
              <a:rPr lang="ru-RU" smtClean="0"/>
              <a:t>‹#›</a:t>
            </a:fld>
            <a:endParaRPr lang="ru-RU"/>
          </a:p>
        </p:txBody>
      </p:sp>
    </p:spTree>
    <p:extLst>
      <p:ext uri="{BB962C8B-B14F-4D97-AF65-F5344CB8AC3E}">
        <p14:creationId xmlns:p14="http://schemas.microsoft.com/office/powerpoint/2010/main" val="24081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46730-C235-4604-9F3C-92A84E3B1992}" type="datetimeFigureOut">
              <a:rPr lang="ru-RU" smtClean="0"/>
              <a:t>09.01.2023</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74E46-D40E-4A8D-9A18-BABB72CDBA1D}" type="slidenum">
              <a:rPr lang="ru-RU" smtClean="0"/>
              <a:t>‹#›</a:t>
            </a:fld>
            <a:endParaRPr lang="ru-RU"/>
          </a:p>
        </p:txBody>
      </p:sp>
    </p:spTree>
    <p:extLst>
      <p:ext uri="{BB962C8B-B14F-4D97-AF65-F5344CB8AC3E}">
        <p14:creationId xmlns:p14="http://schemas.microsoft.com/office/powerpoint/2010/main" val="228048742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7860" y="687357"/>
            <a:ext cx="11736279" cy="2387600"/>
          </a:xfrm>
        </p:spPr>
        <p:txBody>
          <a:bodyPr>
            <a:normAutofit/>
          </a:bodyPr>
          <a:lstStyle/>
          <a:p>
            <a:r>
              <a:rPr lang="en-US" b="1" dirty="0">
                <a:latin typeface="Arial" panose="020B0604020202020204" pitchFamily="34" charset="0"/>
                <a:cs typeface="Arial" panose="020B0604020202020204" pitchFamily="34" charset="0"/>
              </a:rPr>
              <a:t>Cashier algorithm with Turkish currency implementation</a:t>
            </a:r>
            <a:endParaRPr lang="ru-RU"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0FEC7A3-E217-4BA6-964B-E0301132E06A}"/>
              </a:ext>
            </a:extLst>
          </p:cNvPr>
          <p:cNvSpPr txBox="1"/>
          <p:nvPr/>
        </p:nvSpPr>
        <p:spPr>
          <a:xfrm>
            <a:off x="7992123" y="4323996"/>
            <a:ext cx="4276818" cy="2308324"/>
          </a:xfrm>
          <a:prstGeom prst="rect">
            <a:avLst/>
          </a:prstGeom>
          <a:noFill/>
        </p:spPr>
        <p:txBody>
          <a:bodyPr wrap="square">
            <a:spAutoFit/>
          </a:bodyPr>
          <a:lstStyle/>
          <a:p>
            <a:r>
              <a:rPr lang="ru-RU" b="1" dirty="0">
                <a:latin typeface="Arial" panose="020B0604020202020204" pitchFamily="34" charset="0"/>
                <a:cs typeface="Arial" panose="020B0604020202020204" pitchFamily="34" charset="0"/>
              </a:rPr>
              <a:t>224308902	Nurbek Juraev</a:t>
            </a:r>
          </a:p>
          <a:p>
            <a:r>
              <a:rPr lang="ru-RU" b="1" dirty="0">
                <a:latin typeface="Arial" panose="020B0604020202020204" pitchFamily="34" charset="0"/>
                <a:cs typeface="Arial" panose="020B0604020202020204" pitchFamily="34" charset="0"/>
              </a:rPr>
              <a:t>214308917	</a:t>
            </a:r>
            <a:r>
              <a:rPr lang="ru-RU" b="1" dirty="0" err="1">
                <a:latin typeface="Arial" panose="020B0604020202020204" pitchFamily="34" charset="0"/>
                <a:cs typeface="Arial" panose="020B0604020202020204" pitchFamily="34" charset="0"/>
              </a:rPr>
              <a:t>Abdulmajid</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idris</a:t>
            </a:r>
            <a:endParaRPr lang="ru-RU" b="1" dirty="0">
              <a:latin typeface="Arial" panose="020B0604020202020204" pitchFamily="34" charset="0"/>
              <a:cs typeface="Arial" panose="020B0604020202020204" pitchFamily="34" charset="0"/>
            </a:endParaRPr>
          </a:p>
          <a:p>
            <a:r>
              <a:rPr lang="ru-RU" b="1" dirty="0">
                <a:latin typeface="Arial" panose="020B0604020202020204" pitchFamily="34" charset="0"/>
                <a:cs typeface="Arial" panose="020B0604020202020204" pitchFamily="34" charset="0"/>
              </a:rPr>
              <a:t>200201806	</a:t>
            </a:r>
            <a:r>
              <a:rPr lang="ru-RU" b="1" dirty="0" err="1">
                <a:latin typeface="Arial" panose="020B0604020202020204" pitchFamily="34" charset="0"/>
                <a:cs typeface="Arial" panose="020B0604020202020204" pitchFamily="34" charset="0"/>
              </a:rPr>
              <a:t>Ertuğrul</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Gürler</a:t>
            </a:r>
            <a:endParaRPr lang="ru-RU" b="1" dirty="0">
              <a:latin typeface="Arial" panose="020B0604020202020204" pitchFamily="34" charset="0"/>
              <a:cs typeface="Arial" panose="020B0604020202020204" pitchFamily="34" charset="0"/>
            </a:endParaRPr>
          </a:p>
          <a:p>
            <a:r>
              <a:rPr lang="ru-RU" b="1" dirty="0">
                <a:latin typeface="Arial" panose="020B0604020202020204" pitchFamily="34" charset="0"/>
                <a:cs typeface="Arial" panose="020B0604020202020204" pitchFamily="34" charset="0"/>
              </a:rPr>
              <a:t>190200041	FEYZA SARIOĞLU</a:t>
            </a:r>
          </a:p>
          <a:p>
            <a:r>
              <a:rPr lang="ru-RU" b="1" dirty="0">
                <a:latin typeface="Arial" panose="020B0604020202020204" pitchFamily="34" charset="0"/>
                <a:cs typeface="Arial" panose="020B0604020202020204" pitchFamily="34" charset="0"/>
              </a:rPr>
              <a:t>190201033	</a:t>
            </a:r>
            <a:r>
              <a:rPr lang="ru-RU" b="1" dirty="0" err="1">
                <a:latin typeface="Arial" panose="020B0604020202020204" pitchFamily="34" charset="0"/>
                <a:cs typeface="Arial" panose="020B0604020202020204" pitchFamily="34" charset="0"/>
              </a:rPr>
              <a:t>Bircan</a:t>
            </a:r>
            <a:r>
              <a:rPr lang="ru-RU" b="1" dirty="0">
                <a:latin typeface="Arial" panose="020B0604020202020204" pitchFamily="34" charset="0"/>
                <a:cs typeface="Arial" panose="020B0604020202020204" pitchFamily="34" charset="0"/>
              </a:rPr>
              <a:t> AYGÜN</a:t>
            </a:r>
          </a:p>
          <a:p>
            <a:r>
              <a:rPr lang="ru-RU" b="1" dirty="0">
                <a:latin typeface="Arial" panose="020B0604020202020204" pitchFamily="34" charset="0"/>
                <a:cs typeface="Arial" panose="020B0604020202020204" pitchFamily="34" charset="0"/>
              </a:rPr>
              <a:t>180201071	</a:t>
            </a:r>
            <a:r>
              <a:rPr lang="ru-RU" b="1" dirty="0" err="1">
                <a:latin typeface="Arial" panose="020B0604020202020204" pitchFamily="34" charset="0"/>
                <a:cs typeface="Arial" panose="020B0604020202020204" pitchFamily="34" charset="0"/>
              </a:rPr>
              <a:t>Emre</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Dalgıç</a:t>
            </a:r>
            <a:endParaRPr lang="ru-RU" b="1" dirty="0">
              <a:latin typeface="Arial" panose="020B0604020202020204" pitchFamily="34" charset="0"/>
              <a:cs typeface="Arial" panose="020B0604020202020204" pitchFamily="34" charset="0"/>
            </a:endParaRPr>
          </a:p>
          <a:p>
            <a:r>
              <a:rPr lang="ru-RU" b="1" dirty="0">
                <a:latin typeface="Arial" panose="020B0604020202020204" pitchFamily="34" charset="0"/>
                <a:cs typeface="Arial" panose="020B0604020202020204" pitchFamily="34" charset="0"/>
              </a:rPr>
              <a:t>190201039	</a:t>
            </a:r>
            <a:r>
              <a:rPr lang="ru-RU" b="1" dirty="0" err="1">
                <a:latin typeface="Arial" panose="020B0604020202020204" pitchFamily="34" charset="0"/>
                <a:cs typeface="Arial" panose="020B0604020202020204" pitchFamily="34" charset="0"/>
              </a:rPr>
              <a:t>Zehra</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Nur</a:t>
            </a:r>
            <a:r>
              <a:rPr lang="ru-RU" b="1" dirty="0">
                <a:latin typeface="Arial" panose="020B0604020202020204" pitchFamily="34" charset="0"/>
                <a:cs typeface="Arial" panose="020B0604020202020204" pitchFamily="34" charset="0"/>
              </a:rPr>
              <a:t> MANGAL</a:t>
            </a:r>
          </a:p>
          <a:p>
            <a:r>
              <a:rPr lang="ru-RU" b="1" dirty="0">
                <a:latin typeface="Arial" panose="020B0604020202020204" pitchFamily="34" charset="0"/>
                <a:cs typeface="Arial" panose="020B0604020202020204" pitchFamily="34" charset="0"/>
              </a:rPr>
              <a:t>180201011	</a:t>
            </a:r>
            <a:r>
              <a:rPr lang="ru-RU" b="1" dirty="0" err="1">
                <a:latin typeface="Arial" panose="020B0604020202020204" pitchFamily="34" charset="0"/>
                <a:cs typeface="Arial" panose="020B0604020202020204" pitchFamily="34" charset="0"/>
              </a:rPr>
              <a:t>Ayşe</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Beyza</a:t>
            </a:r>
            <a:r>
              <a:rPr lang="ru-RU" b="1" dirty="0">
                <a:latin typeface="Arial" panose="020B0604020202020204" pitchFamily="34" charset="0"/>
                <a:cs typeface="Arial" panose="020B0604020202020204" pitchFamily="34" charset="0"/>
              </a:rPr>
              <a:t> </a:t>
            </a:r>
            <a:r>
              <a:rPr lang="ru-RU" b="1" dirty="0" err="1">
                <a:latin typeface="Arial" panose="020B0604020202020204" pitchFamily="34" charset="0"/>
                <a:cs typeface="Arial" panose="020B0604020202020204" pitchFamily="34" charset="0"/>
              </a:rPr>
              <a:t>Doğan</a:t>
            </a:r>
            <a:r>
              <a:rPr lang="ru-RU" b="1"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DEBB9CE5-68F2-4E50-9D58-3B2501FF4481}"/>
              </a:ext>
            </a:extLst>
          </p:cNvPr>
          <p:cNvSpPr txBox="1"/>
          <p:nvPr/>
        </p:nvSpPr>
        <p:spPr>
          <a:xfrm>
            <a:off x="4771009" y="6262988"/>
            <a:ext cx="338757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Team members and IDs</a:t>
            </a:r>
            <a:endParaRPr lang="ru-RU"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71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028DF41-056F-484C-8421-E12C50CEB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4"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4" y="244136"/>
            <a:ext cx="5697982" cy="1384917"/>
          </a:xfrm>
        </p:spPr>
        <p:txBody>
          <a:bodyPr>
            <a:noAutofit/>
          </a:bodyPr>
          <a:lstStyle/>
          <a:p>
            <a:pPr algn="l"/>
            <a:r>
              <a:rPr lang="en-US" sz="4000" b="1" dirty="0">
                <a:effectLst/>
                <a:latin typeface="Arial" panose="020B0604020202020204" pitchFamily="34" charset="0"/>
                <a:ea typeface="Calibri" panose="020F0502020204030204" pitchFamily="34" charset="0"/>
                <a:cs typeface="Arial" panose="020B0604020202020204" pitchFamily="34" charset="0"/>
              </a:rPr>
              <a:t>Importance of our Algorithm</a:t>
            </a:r>
            <a:endParaRPr lang="ru-RU" sz="80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normAutofit/>
          </a:bodyPr>
          <a:lstStyle/>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Our code is important because it helps to ensure the accuracy and efficiency of financial transactions in Turkish currency. By using this code, a cashier or financial institution can quickly and easily determine the minimum number of denominations needed to make a transaction, saving time and reducing the risk of errors. This is especially important in a country like Turkey where there is a high volume of financial transactions and a need for efficient and accurate exchanges.</a:t>
            </a:r>
          </a:p>
        </p:txBody>
      </p:sp>
    </p:spTree>
    <p:extLst>
      <p:ext uri="{BB962C8B-B14F-4D97-AF65-F5344CB8AC3E}">
        <p14:creationId xmlns:p14="http://schemas.microsoft.com/office/powerpoint/2010/main" val="208570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5">
            <a:extLst>
              <a:ext uri="{FF2B5EF4-FFF2-40B4-BE49-F238E27FC236}">
                <a16:creationId xmlns:a16="http://schemas.microsoft.com/office/drawing/2014/main" id="{27D715E2-1483-4288-A924-3D4A6B96B2E2}"/>
              </a:ext>
            </a:extLst>
          </p:cNvPr>
          <p:cNvSpPr>
            <a:spLocks noGrp="1"/>
          </p:cNvSpPr>
          <p:nvPr>
            <p:ph type="subTitle" idx="1"/>
          </p:nvPr>
        </p:nvSpPr>
        <p:spPr>
          <a:xfrm>
            <a:off x="506027" y="272912"/>
            <a:ext cx="11256886" cy="1655762"/>
          </a:xfrm>
        </p:spPr>
        <p:txBody>
          <a:bodyPr>
            <a:normAutofit/>
          </a:bodyPr>
          <a:lstStyle/>
          <a:p>
            <a:r>
              <a:rPr lang="en-US" sz="4000" b="1" dirty="0">
                <a:latin typeface="Arial" panose="020B0604020202020204" pitchFamily="34" charset="0"/>
                <a:cs typeface="Arial" panose="020B0604020202020204" pitchFamily="34" charset="0"/>
              </a:rPr>
              <a:t>GUI for our Algorithm with 3 versions</a:t>
            </a:r>
            <a:endParaRPr lang="ru-RU" sz="4000" b="1" dirty="0">
              <a:latin typeface="Arial" panose="020B0604020202020204" pitchFamily="34" charset="0"/>
              <a:cs typeface="Arial" panose="020B0604020202020204" pitchFamily="34" charset="0"/>
            </a:endParaRPr>
          </a:p>
        </p:txBody>
      </p:sp>
      <p:pic>
        <p:nvPicPr>
          <p:cNvPr id="12" name="Рисунок 11">
            <a:extLst>
              <a:ext uri="{FF2B5EF4-FFF2-40B4-BE49-F238E27FC236}">
                <a16:creationId xmlns:a16="http://schemas.microsoft.com/office/drawing/2014/main" id="{C3F00026-0D66-4B33-84E8-C4E32B3D27AC}"/>
              </a:ext>
            </a:extLst>
          </p:cNvPr>
          <p:cNvPicPr>
            <a:picLocks noChangeAspect="1"/>
          </p:cNvPicPr>
          <p:nvPr/>
        </p:nvPicPr>
        <p:blipFill>
          <a:blip r:embed="rId2"/>
          <a:stretch>
            <a:fillRect/>
          </a:stretch>
        </p:blipFill>
        <p:spPr>
          <a:xfrm>
            <a:off x="4418940" y="2860717"/>
            <a:ext cx="3496163" cy="2219635"/>
          </a:xfrm>
          <a:prstGeom prst="rect">
            <a:avLst/>
          </a:prstGeom>
        </p:spPr>
      </p:pic>
      <p:pic>
        <p:nvPicPr>
          <p:cNvPr id="14" name="Рисунок 13">
            <a:extLst>
              <a:ext uri="{FF2B5EF4-FFF2-40B4-BE49-F238E27FC236}">
                <a16:creationId xmlns:a16="http://schemas.microsoft.com/office/drawing/2014/main" id="{B199A171-0567-4758-B2A1-BE305D3B52EA}"/>
              </a:ext>
            </a:extLst>
          </p:cNvPr>
          <p:cNvPicPr>
            <a:picLocks noChangeAspect="1"/>
          </p:cNvPicPr>
          <p:nvPr/>
        </p:nvPicPr>
        <p:blipFill>
          <a:blip r:embed="rId3"/>
          <a:stretch>
            <a:fillRect/>
          </a:stretch>
        </p:blipFill>
        <p:spPr>
          <a:xfrm>
            <a:off x="308579" y="3094113"/>
            <a:ext cx="3515216" cy="1752845"/>
          </a:xfrm>
          <a:prstGeom prst="rect">
            <a:avLst/>
          </a:prstGeom>
        </p:spPr>
      </p:pic>
      <p:pic>
        <p:nvPicPr>
          <p:cNvPr id="16" name="Рисунок 15">
            <a:extLst>
              <a:ext uri="{FF2B5EF4-FFF2-40B4-BE49-F238E27FC236}">
                <a16:creationId xmlns:a16="http://schemas.microsoft.com/office/drawing/2014/main" id="{444134D6-30DD-48A7-B4A9-983E94525A91}"/>
              </a:ext>
            </a:extLst>
          </p:cNvPr>
          <p:cNvPicPr>
            <a:picLocks noChangeAspect="1"/>
          </p:cNvPicPr>
          <p:nvPr/>
        </p:nvPicPr>
        <p:blipFill>
          <a:blip r:embed="rId4"/>
          <a:stretch>
            <a:fillRect/>
          </a:stretch>
        </p:blipFill>
        <p:spPr>
          <a:xfrm>
            <a:off x="8368205" y="1100793"/>
            <a:ext cx="3515216" cy="5572903"/>
          </a:xfrm>
          <a:prstGeom prst="rect">
            <a:avLst/>
          </a:prstGeom>
        </p:spPr>
      </p:pic>
      <p:cxnSp>
        <p:nvCxnSpPr>
          <p:cNvPr id="19" name="Прямая соединительная линия 18">
            <a:extLst>
              <a:ext uri="{FF2B5EF4-FFF2-40B4-BE49-F238E27FC236}">
                <a16:creationId xmlns:a16="http://schemas.microsoft.com/office/drawing/2014/main" id="{E43DB796-D5A4-42AB-9C63-BA5D972FAE47}"/>
              </a:ext>
            </a:extLst>
          </p:cNvPr>
          <p:cNvCxnSpPr>
            <a:cxnSpLocks/>
          </p:cNvCxnSpPr>
          <p:nvPr/>
        </p:nvCxnSpPr>
        <p:spPr>
          <a:xfrm>
            <a:off x="3249227" y="967628"/>
            <a:ext cx="6027938"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574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398018" y="377301"/>
            <a:ext cx="5697982" cy="1007615"/>
          </a:xfrm>
        </p:spPr>
        <p:txBody>
          <a:bodyPr>
            <a:noAutofit/>
          </a:bodyPr>
          <a:lstStyle/>
          <a:p>
            <a:pPr algn="l"/>
            <a:r>
              <a:rPr lang="en-US" sz="3200" b="1" dirty="0">
                <a:latin typeface="Arial" panose="020B0604020202020204" pitchFamily="34" charset="0"/>
                <a:ea typeface="Calibri" panose="020F0502020204030204" pitchFamily="34" charset="0"/>
                <a:cs typeface="Arial" panose="020B0604020202020204" pitchFamily="34" charset="0"/>
              </a:rPr>
              <a:t>T</a:t>
            </a:r>
            <a:r>
              <a:rPr lang="en-US" sz="3200" b="1" dirty="0">
                <a:effectLst/>
                <a:latin typeface="Arial" panose="020B0604020202020204" pitchFamily="34" charset="0"/>
                <a:ea typeface="Calibri" panose="020F0502020204030204" pitchFamily="34" charset="0"/>
                <a:cs typeface="Arial" panose="020B0604020202020204" pitchFamily="34" charset="0"/>
              </a:rPr>
              <a:t>he programming language used in our implementation</a:t>
            </a:r>
            <a:endParaRPr lang="ru-RU" sz="138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1919798" y="2925192"/>
            <a:ext cx="2654421" cy="1007615"/>
          </a:xfrm>
        </p:spPr>
        <p:txBody>
          <a:bodyPr>
            <a:normAutofit/>
          </a:bodyPr>
          <a:lstStyle/>
          <a:p>
            <a:pPr algn="l">
              <a:lnSpc>
                <a:spcPct val="107000"/>
              </a:lnSpc>
              <a:spcAft>
                <a:spcPts val="800"/>
              </a:spcAft>
            </a:pPr>
            <a:r>
              <a:rPr lang="en-US" sz="3200" dirty="0">
                <a:effectLst/>
                <a:latin typeface="Arial" panose="020B0604020202020204" pitchFamily="34" charset="0"/>
                <a:ea typeface="Calibri" panose="020F0502020204030204" pitchFamily="34" charset="0"/>
                <a:cs typeface="Arial" panose="020B0604020202020204" pitchFamily="34" charset="0"/>
              </a:rPr>
              <a:t>Python ver. 3</a:t>
            </a:r>
            <a:endParaRPr lang="en-US" sz="3200" dirty="0">
              <a:latin typeface="Arial" panose="020B0604020202020204" pitchFamily="34" charset="0"/>
              <a:ea typeface="Calibri" panose="020F0502020204030204" pitchFamily="34" charset="0"/>
              <a:cs typeface="Arial" panose="020B0604020202020204" pitchFamily="34" charset="0"/>
            </a:endParaRPr>
          </a:p>
        </p:txBody>
      </p:sp>
      <p:pic>
        <p:nvPicPr>
          <p:cNvPr id="6" name="Рисунок 5">
            <a:extLst>
              <a:ext uri="{FF2B5EF4-FFF2-40B4-BE49-F238E27FC236}">
                <a16:creationId xmlns:a16="http://schemas.microsoft.com/office/drawing/2014/main" id="{A7DFDA8C-2ABD-4C0F-9A5F-21B32DA40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3560" y="543489"/>
            <a:ext cx="5530786" cy="6070375"/>
          </a:xfrm>
          <a:prstGeom prst="rect">
            <a:avLst/>
          </a:prstGeom>
        </p:spPr>
      </p:pic>
    </p:spTree>
    <p:extLst>
      <p:ext uri="{BB962C8B-B14F-4D97-AF65-F5344CB8AC3E}">
        <p14:creationId xmlns:p14="http://schemas.microsoft.com/office/powerpoint/2010/main" val="1556534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177553" y="2925192"/>
            <a:ext cx="11887200" cy="1007615"/>
          </a:xfrm>
        </p:spPr>
        <p:txBody>
          <a:bodyPr>
            <a:noAutofit/>
          </a:bodyPr>
          <a:lstStyle/>
          <a:p>
            <a:r>
              <a:rPr lang="en-US" sz="4000" b="1" dirty="0">
                <a:latin typeface="Arial" panose="020B0604020202020204" pitchFamily="34" charset="0"/>
                <a:cs typeface="Arial" panose="020B0604020202020204" pitchFamily="34" charset="0"/>
              </a:rPr>
              <a:t>Thanks a lot for your attention.</a:t>
            </a:r>
            <a:endParaRPr lang="ru-RU" sz="19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050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34AF6A03-D769-4963-970F-FB60F4F56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3" y="0"/>
            <a:ext cx="5697982" cy="1890944"/>
          </a:xfrm>
        </p:spPr>
        <p:txBody>
          <a:bodyPr/>
          <a:lstStyle/>
          <a:p>
            <a:pPr algn="l"/>
            <a:r>
              <a:rPr lang="en-US" b="1" dirty="0">
                <a:latin typeface="Arial" panose="020B0604020202020204" pitchFamily="34" charset="0"/>
                <a:cs typeface="Arial" panose="020B0604020202020204" pitchFamily="34" charset="0"/>
              </a:rPr>
              <a:t>About our algorithm</a:t>
            </a:r>
            <a:endParaRPr lang="ru-RU"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algn="just"/>
            <a:r>
              <a:rPr lang="en-US" sz="1800" b="1" i="0" u="none" strike="noStrike" dirty="0">
                <a:effectLst/>
                <a:latin typeface="Arial" panose="020B0604020202020204" pitchFamily="34" charset="0"/>
              </a:rPr>
              <a:t>Our algorithm is used to find the minimum number of denominations of Turkish currency needed to make a given amount of money.</a:t>
            </a:r>
          </a:p>
          <a:p>
            <a:pPr algn="just"/>
            <a:endParaRPr lang="en-US" sz="1800" b="1" dirty="0">
              <a:latin typeface="Arial" panose="020B0604020202020204" pitchFamily="34" charset="0"/>
              <a:cs typeface="Arial" panose="020B0604020202020204" pitchFamily="34" charset="0"/>
            </a:endParaRPr>
          </a:p>
          <a:p>
            <a:pPr algn="just"/>
            <a:r>
              <a:rPr lang="en-US" sz="1800" b="1" i="0" u="none" strike="noStrike" dirty="0">
                <a:effectLst/>
                <a:latin typeface="Arial" panose="020B0604020202020204" pitchFamily="34" charset="0"/>
              </a:rPr>
              <a:t>Our algorithm is based on greedy algorithm, is one that always takes the best immediate, or local, solution while finding an answer.</a:t>
            </a:r>
            <a:r>
              <a:rPr lang="en-US" sz="1800" b="1" i="0" u="none" strike="noStrike" dirty="0">
                <a:effectLst/>
                <a:latin typeface="Arial" panose="020B0604020202020204" pitchFamily="34" charset="0"/>
                <a:cs typeface="Arial" panose="020B0604020202020204" pitchFamily="34" charset="0"/>
              </a:rPr>
              <a:t> </a:t>
            </a:r>
            <a:r>
              <a:rPr lang="en-US" sz="1800" b="1" i="0" u="none" strike="noStrike" dirty="0">
                <a:effectLst/>
                <a:latin typeface="Arial" panose="020B0604020202020204" pitchFamily="34" charset="0"/>
              </a:rPr>
              <a:t>Greedy algorithms find the overall, or globally, optimal solution for some optimization problems, but may find less-than-optimal solutions for some instances of other problems.</a:t>
            </a:r>
          </a:p>
          <a:p>
            <a:pPr algn="just"/>
            <a:endParaRPr lang="en-US" sz="1800" b="1" dirty="0">
              <a:latin typeface="Arial" panose="020B0604020202020204" pitchFamily="34" charset="0"/>
            </a:endParaRPr>
          </a:p>
          <a:p>
            <a:pPr algn="just"/>
            <a:r>
              <a:rPr lang="en-US" sz="1800" b="1" i="0" u="none" strike="noStrike" dirty="0">
                <a:effectLst/>
                <a:latin typeface="Arial" panose="020B0604020202020204" pitchFamily="34" charset="0"/>
              </a:rPr>
              <a:t>However, we have modified our algorithm to make it an optimal solution provider for our problem.</a:t>
            </a:r>
          </a:p>
        </p:txBody>
      </p:sp>
    </p:spTree>
    <p:extLst>
      <p:ext uri="{BB962C8B-B14F-4D97-AF65-F5344CB8AC3E}">
        <p14:creationId xmlns:p14="http://schemas.microsoft.com/office/powerpoint/2010/main" val="412060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3" y="0"/>
            <a:ext cx="5697982" cy="1890944"/>
          </a:xfrm>
        </p:spPr>
        <p:txBody>
          <a:bodyPr/>
          <a:lstStyle/>
          <a:p>
            <a:pPr algn="l"/>
            <a:r>
              <a:rPr lang="en-US" b="1" dirty="0">
                <a:latin typeface="Arial" panose="020B0604020202020204" pitchFamily="34" charset="0"/>
                <a:cs typeface="Arial" panose="020B0604020202020204" pitchFamily="34" charset="0"/>
              </a:rPr>
              <a:t>Input of our algorithm</a:t>
            </a:r>
            <a:endParaRPr lang="ru-RU"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algn="just"/>
            <a:r>
              <a:rPr lang="en-US" sz="2000" dirty="0">
                <a:effectLst/>
                <a:latin typeface="Arial" panose="020B0604020202020204" pitchFamily="34" charset="0"/>
                <a:ea typeface="Calibri" panose="020F0502020204030204" pitchFamily="34" charset="0"/>
                <a:cs typeface="Arial" panose="020B0604020202020204" pitchFamily="34" charset="0"/>
              </a:rPr>
              <a:t>The input for this algorithm includes the variable </a:t>
            </a:r>
            <a:r>
              <a:rPr lang="en-US" sz="2000" b="1" dirty="0">
                <a:effectLst/>
                <a:latin typeface="Arial" panose="020B0604020202020204" pitchFamily="34" charset="0"/>
                <a:ea typeface="Calibri" panose="020F0502020204030204" pitchFamily="34" charset="0"/>
                <a:cs typeface="Arial" panose="020B0604020202020204" pitchFamily="34" charset="0"/>
              </a:rPr>
              <a:t>V</a:t>
            </a:r>
            <a:r>
              <a:rPr lang="en-US" sz="2000" dirty="0">
                <a:effectLst/>
                <a:latin typeface="Arial" panose="020B0604020202020204" pitchFamily="34" charset="0"/>
                <a:ea typeface="Calibri" panose="020F0502020204030204" pitchFamily="34" charset="0"/>
                <a:cs typeface="Arial" panose="020B0604020202020204" pitchFamily="34" charset="0"/>
              </a:rPr>
              <a:t>, which is the value to be expressed in terms of the available denominations of Turkish currency, and the </a:t>
            </a:r>
            <a:r>
              <a:rPr lang="en-US" sz="2000" b="1" dirty="0">
                <a:effectLst/>
                <a:latin typeface="Arial" panose="020B0604020202020204" pitchFamily="34" charset="0"/>
                <a:ea typeface="Calibri" panose="020F0502020204030204" pitchFamily="34" charset="0"/>
                <a:cs typeface="Arial" panose="020B0604020202020204" pitchFamily="34" charset="0"/>
              </a:rPr>
              <a:t>limits</a:t>
            </a:r>
            <a:r>
              <a:rPr lang="en-US" sz="2000" dirty="0">
                <a:effectLst/>
                <a:latin typeface="Arial" panose="020B0604020202020204" pitchFamily="34" charset="0"/>
                <a:ea typeface="Calibri" panose="020F0502020204030204" pitchFamily="34" charset="0"/>
                <a:cs typeface="Arial" panose="020B0604020202020204" pitchFamily="34" charset="0"/>
              </a:rPr>
              <a:t> list, which is a list of the maximum number of each denomination that can be used. </a:t>
            </a:r>
            <a:r>
              <a:rPr lang="en-US" sz="2000" b="1" dirty="0">
                <a:effectLst/>
                <a:latin typeface="Arial" panose="020B0604020202020204" pitchFamily="34" charset="0"/>
                <a:ea typeface="Calibri" panose="020F0502020204030204" pitchFamily="34" charset="0"/>
                <a:cs typeface="Arial" panose="020B0604020202020204" pitchFamily="34" charset="0"/>
              </a:rPr>
              <a:t>V</a:t>
            </a:r>
            <a:r>
              <a:rPr lang="en-US" sz="2000" dirty="0">
                <a:effectLst/>
                <a:latin typeface="Arial" panose="020B0604020202020204" pitchFamily="34" charset="0"/>
                <a:ea typeface="Calibri" panose="020F0502020204030204" pitchFamily="34" charset="0"/>
                <a:cs typeface="Arial" panose="020B0604020202020204" pitchFamily="34" charset="0"/>
              </a:rPr>
              <a:t> is initialized to the value </a:t>
            </a:r>
            <a:r>
              <a:rPr lang="en-US" sz="2000" b="1" dirty="0">
                <a:effectLst/>
                <a:latin typeface="Arial" panose="020B0604020202020204" pitchFamily="34" charset="0"/>
                <a:ea typeface="Calibri" panose="020F0502020204030204" pitchFamily="34" charset="0"/>
                <a:cs typeface="Arial" panose="020B0604020202020204" pitchFamily="34" charset="0"/>
              </a:rPr>
              <a:t>150.52*100</a:t>
            </a:r>
            <a:r>
              <a:rPr lang="en-US" sz="2000" dirty="0">
                <a:effectLst/>
                <a:latin typeface="Arial" panose="020B0604020202020204" pitchFamily="34" charset="0"/>
                <a:ea typeface="Calibri" panose="020F0502020204030204" pitchFamily="34" charset="0"/>
                <a:cs typeface="Arial" panose="020B0604020202020204" pitchFamily="34" charset="0"/>
              </a:rPr>
              <a:t>, which means the value to be expressed is 150.52 Turkish lira. The </a:t>
            </a:r>
            <a:r>
              <a:rPr lang="en-US" sz="2000" b="1" dirty="0">
                <a:effectLst/>
                <a:latin typeface="Arial" panose="020B0604020202020204" pitchFamily="34" charset="0"/>
                <a:ea typeface="Calibri" panose="020F0502020204030204" pitchFamily="34" charset="0"/>
                <a:cs typeface="Arial" panose="020B0604020202020204" pitchFamily="34" charset="0"/>
              </a:rPr>
              <a:t>limits</a:t>
            </a:r>
            <a:r>
              <a:rPr lang="en-US" sz="2000" dirty="0">
                <a:effectLst/>
                <a:latin typeface="Arial" panose="020B0604020202020204" pitchFamily="34" charset="0"/>
                <a:ea typeface="Calibri" panose="020F0502020204030204" pitchFamily="34" charset="0"/>
                <a:cs typeface="Arial" panose="020B0604020202020204" pitchFamily="34" charset="0"/>
              </a:rPr>
              <a:t> list is initialized to a list of integers representing the maximum number of each denomination that can be used.</a:t>
            </a:r>
            <a:endParaRPr lang="ru-RU" sz="2000" dirty="0">
              <a:effectLst/>
              <a:latin typeface="Arial" panose="020B0604020202020204" pitchFamily="34" charset="0"/>
              <a:ea typeface="Calibri" panose="020F0502020204030204" pitchFamily="34" charset="0"/>
              <a:cs typeface="Arial" panose="020B0604020202020204" pitchFamily="34" charset="0"/>
            </a:endParaRPr>
          </a:p>
          <a:p>
            <a:pPr algn="just"/>
            <a:endParaRPr lang="ru-RU" dirty="0">
              <a:latin typeface="Arial" panose="020B0604020202020204" pitchFamily="34" charset="0"/>
              <a:cs typeface="Arial" panose="020B0604020202020204" pitchFamily="34" charset="0"/>
            </a:endParaRPr>
          </a:p>
        </p:txBody>
      </p:sp>
      <p:pic>
        <p:nvPicPr>
          <p:cNvPr id="5" name="Рисунок 4">
            <a:extLst>
              <a:ext uri="{FF2B5EF4-FFF2-40B4-BE49-F238E27FC236}">
                <a16:creationId xmlns:a16="http://schemas.microsoft.com/office/drawing/2014/main" id="{8960CE6C-2A99-4774-99E3-C3C4ABA7B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Tree>
    <p:extLst>
      <p:ext uri="{BB962C8B-B14F-4D97-AF65-F5344CB8AC3E}">
        <p14:creationId xmlns:p14="http://schemas.microsoft.com/office/powerpoint/2010/main" val="305482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0C20BCC-3D2E-4884-9DBF-0557819A0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3" y="0"/>
            <a:ext cx="5697982" cy="1890944"/>
          </a:xfrm>
        </p:spPr>
        <p:txBody>
          <a:bodyPr/>
          <a:lstStyle/>
          <a:p>
            <a:pPr algn="l"/>
            <a:r>
              <a:rPr lang="en-US" b="1" dirty="0">
                <a:latin typeface="Arial" panose="020B0604020202020204" pitchFamily="34" charset="0"/>
                <a:cs typeface="Arial" panose="020B0604020202020204" pitchFamily="34" charset="0"/>
              </a:rPr>
              <a:t>Output of our algorithm</a:t>
            </a:r>
            <a:endParaRPr lang="ru-RU"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output of this algorithm will be a list of the denominations of Turkish currency needed to express the value </a:t>
            </a:r>
            <a:r>
              <a:rPr lang="en-US" sz="1800" b="1" dirty="0">
                <a:effectLst/>
                <a:latin typeface="Arial" panose="020B0604020202020204" pitchFamily="34" charset="0"/>
                <a:ea typeface="Calibri" panose="020F0502020204030204" pitchFamily="34" charset="0"/>
                <a:cs typeface="Arial" panose="020B0604020202020204" pitchFamily="34" charset="0"/>
              </a:rPr>
              <a:t>V</a:t>
            </a:r>
            <a:r>
              <a:rPr lang="en-US" sz="1800" dirty="0">
                <a:effectLst/>
                <a:latin typeface="Arial" panose="020B0604020202020204" pitchFamily="34" charset="0"/>
                <a:ea typeface="Calibri" panose="020F0502020204030204" pitchFamily="34" charset="0"/>
                <a:cs typeface="Arial" panose="020B0604020202020204" pitchFamily="34" charset="0"/>
              </a:rPr>
              <a:t> in the most minimal way possible, given the maximum number of each denomination specified in the </a:t>
            </a:r>
            <a:r>
              <a:rPr lang="en-US" sz="1800" b="1" dirty="0">
                <a:effectLst/>
                <a:latin typeface="Arial" panose="020B0604020202020204" pitchFamily="34" charset="0"/>
                <a:ea typeface="Calibri" panose="020F0502020204030204" pitchFamily="34" charset="0"/>
                <a:cs typeface="Arial" panose="020B0604020202020204" pitchFamily="34" charset="0"/>
              </a:rPr>
              <a:t>limits</a:t>
            </a:r>
            <a:r>
              <a:rPr lang="en-US" sz="1800" dirty="0">
                <a:effectLst/>
                <a:latin typeface="Arial" panose="020B0604020202020204" pitchFamily="34" charset="0"/>
                <a:ea typeface="Calibri" panose="020F0502020204030204" pitchFamily="34" charset="0"/>
                <a:cs typeface="Arial" panose="020B0604020202020204" pitchFamily="34" charset="0"/>
              </a:rPr>
              <a:t> list. The output will be printed to the console, with each denomination separated by a space.</a:t>
            </a:r>
            <a:endParaRPr lang="ru-RU" sz="1800" dirty="0">
              <a:effectLst/>
              <a:latin typeface="Arial" panose="020B0604020202020204" pitchFamily="34" charset="0"/>
              <a:ea typeface="Calibri" panose="020F0502020204030204" pitchFamily="34" charset="0"/>
              <a:cs typeface="Arial" panose="020B0604020202020204" pitchFamily="34" charset="0"/>
            </a:endParaRPr>
          </a:p>
          <a:p>
            <a:pPr algn="just"/>
            <a:r>
              <a:rPr lang="en-US" sz="1800" dirty="0">
                <a:effectLst/>
                <a:latin typeface="Arial" panose="020B0604020202020204" pitchFamily="34" charset="0"/>
                <a:ea typeface="Calibri" panose="020F0502020204030204" pitchFamily="34" charset="0"/>
                <a:cs typeface="Arial" panose="020B0604020202020204" pitchFamily="34" charset="0"/>
              </a:rPr>
              <a:t>For example, if </a:t>
            </a:r>
            <a:r>
              <a:rPr lang="en-US" sz="1800" b="1" dirty="0">
                <a:effectLst/>
                <a:latin typeface="Arial" panose="020B0604020202020204" pitchFamily="34" charset="0"/>
                <a:ea typeface="Calibri" panose="020F0502020204030204" pitchFamily="34" charset="0"/>
                <a:cs typeface="Arial" panose="020B0604020202020204" pitchFamily="34" charset="0"/>
              </a:rPr>
              <a:t>V</a:t>
            </a:r>
            <a:r>
              <a:rPr lang="en-US" sz="1800" dirty="0">
                <a:effectLst/>
                <a:latin typeface="Arial" panose="020B0604020202020204" pitchFamily="34" charset="0"/>
                <a:ea typeface="Calibri" panose="020F0502020204030204" pitchFamily="34" charset="0"/>
                <a:cs typeface="Arial" panose="020B0604020202020204" pitchFamily="34" charset="0"/>
              </a:rPr>
              <a:t> is initialized to </a:t>
            </a:r>
            <a:r>
              <a:rPr lang="en-US" sz="1800" b="1" dirty="0">
                <a:effectLst/>
                <a:latin typeface="Arial" panose="020B0604020202020204" pitchFamily="34" charset="0"/>
                <a:ea typeface="Calibri" panose="020F0502020204030204" pitchFamily="34" charset="0"/>
                <a:cs typeface="Arial" panose="020B0604020202020204" pitchFamily="34" charset="0"/>
              </a:rPr>
              <a:t>150.52*100</a:t>
            </a:r>
            <a:r>
              <a:rPr lang="en-US" sz="1800" dirty="0">
                <a:effectLst/>
                <a:latin typeface="Arial" panose="020B0604020202020204" pitchFamily="34" charset="0"/>
                <a:ea typeface="Calibri" panose="020F0502020204030204" pitchFamily="34" charset="0"/>
                <a:cs typeface="Arial" panose="020B0604020202020204" pitchFamily="34" charset="0"/>
              </a:rPr>
              <a:t> and </a:t>
            </a:r>
            <a:r>
              <a:rPr lang="en-US" sz="1800" b="1" dirty="0">
                <a:effectLst/>
                <a:latin typeface="Arial" panose="020B0604020202020204" pitchFamily="34" charset="0"/>
                <a:ea typeface="Calibri" panose="020F0502020204030204" pitchFamily="34" charset="0"/>
                <a:cs typeface="Arial" panose="020B0604020202020204" pitchFamily="34" charset="0"/>
              </a:rPr>
              <a:t>limits</a:t>
            </a:r>
            <a:r>
              <a:rPr lang="en-US" sz="1800" dirty="0">
                <a:effectLst/>
                <a:latin typeface="Arial" panose="020B0604020202020204" pitchFamily="34" charset="0"/>
                <a:ea typeface="Calibri" panose="020F0502020204030204" pitchFamily="34" charset="0"/>
                <a:cs typeface="Arial" panose="020B0604020202020204" pitchFamily="34" charset="0"/>
              </a:rPr>
              <a:t> is initialized to </a:t>
            </a:r>
            <a:r>
              <a:rPr lang="en-US" sz="1800" b="1" dirty="0">
                <a:effectLst/>
                <a:latin typeface="Arial" panose="020B0604020202020204" pitchFamily="34" charset="0"/>
                <a:ea typeface="Calibri" panose="020F0502020204030204" pitchFamily="34" charset="0"/>
                <a:cs typeface="Arial" panose="020B0604020202020204" pitchFamily="34" charset="0"/>
              </a:rPr>
              <a:t>[10, 5, 10, 5, 10, 5, 10, 5, 1, 1, </a:t>
            </a:r>
            <a:r>
              <a:rPr lang="ru-RU" sz="1800" b="1" dirty="0">
                <a:effectLst/>
                <a:latin typeface="Arial" panose="020B0604020202020204" pitchFamily="34" charset="0"/>
                <a:ea typeface="Calibri" panose="020F0502020204030204" pitchFamily="34" charset="0"/>
                <a:cs typeface="Arial" panose="020B0604020202020204" pitchFamily="34" charset="0"/>
              </a:rPr>
              <a:t>5</a:t>
            </a:r>
            <a:r>
              <a:rPr lang="en-US" sz="1800" b="1" dirty="0">
                <a:effectLst/>
                <a:latin typeface="Arial" panose="020B0604020202020204" pitchFamily="34" charset="0"/>
                <a:ea typeface="Calibri" panose="020F0502020204030204" pitchFamily="34" charset="0"/>
                <a:cs typeface="Arial" panose="020B0604020202020204" pitchFamily="34" charset="0"/>
              </a:rPr>
              <a:t>, 5]</a:t>
            </a:r>
            <a:r>
              <a:rPr lang="en-US" sz="1800" dirty="0">
                <a:effectLst/>
                <a:latin typeface="Arial" panose="020B0604020202020204" pitchFamily="34" charset="0"/>
                <a:ea typeface="Calibri" panose="020F0502020204030204" pitchFamily="34" charset="0"/>
                <a:cs typeface="Arial" panose="020B0604020202020204" pitchFamily="34" charset="0"/>
              </a:rPr>
              <a:t>, the output might be: </a:t>
            </a:r>
            <a:r>
              <a:rPr lang="en-US" sz="1800" b="1" dirty="0">
                <a:effectLst/>
                <a:latin typeface="Arial" panose="020B0604020202020204" pitchFamily="34" charset="0"/>
                <a:ea typeface="Calibri" panose="020F0502020204030204" pitchFamily="34" charset="0"/>
                <a:cs typeface="Arial" panose="020B0604020202020204" pitchFamily="34" charset="0"/>
              </a:rPr>
              <a:t>"100 50 </a:t>
            </a:r>
            <a:r>
              <a:rPr lang="ru-RU" sz="1800" b="1" dirty="0">
                <a:effectLst/>
                <a:latin typeface="Arial" panose="020B0604020202020204" pitchFamily="34" charset="0"/>
                <a:ea typeface="Calibri" panose="020F0502020204030204" pitchFamily="34" charset="0"/>
                <a:cs typeface="Arial" panose="020B0604020202020204" pitchFamily="34" charset="0"/>
              </a:rPr>
              <a:t>0.5</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ru-RU" sz="1800" b="1" dirty="0">
                <a:effectLst/>
                <a:latin typeface="Arial" panose="020B0604020202020204" pitchFamily="34" charset="0"/>
                <a:ea typeface="Calibri" panose="020F0502020204030204" pitchFamily="34" charset="0"/>
                <a:cs typeface="Arial" panose="020B0604020202020204" pitchFamily="34" charset="0"/>
              </a:rPr>
              <a:t>0.01</a:t>
            </a:r>
            <a:r>
              <a:rPr lang="en-US" sz="1800" b="1" dirty="0">
                <a:effectLst/>
                <a:latin typeface="Arial" panose="020B0604020202020204" pitchFamily="34" charset="0"/>
                <a:ea typeface="Calibri" panose="020F0502020204030204" pitchFamily="34" charset="0"/>
                <a:cs typeface="Arial" panose="020B0604020202020204" pitchFamily="34" charset="0"/>
              </a:rPr>
              <a:t> </a:t>
            </a:r>
            <a:r>
              <a:rPr lang="ru-RU" sz="1800" b="1" dirty="0">
                <a:effectLst/>
                <a:latin typeface="Arial" panose="020B0604020202020204" pitchFamily="34" charset="0"/>
                <a:ea typeface="Calibri" panose="020F0502020204030204" pitchFamily="34" charset="0"/>
                <a:cs typeface="Arial" panose="020B0604020202020204" pitchFamily="34" charset="0"/>
              </a:rPr>
              <a:t>0.01</a:t>
            </a:r>
            <a:r>
              <a:rPr lang="en-US" sz="1800" b="1" dirty="0">
                <a:effectLst/>
                <a:latin typeface="Arial" panose="020B0604020202020204" pitchFamily="34" charset="0"/>
                <a:ea typeface="Calibri" panose="020F0502020204030204" pitchFamily="34" charset="0"/>
                <a:cs typeface="Arial" panose="020B0604020202020204" pitchFamily="34" charset="0"/>
              </a:rPr>
              <a:t>"</a:t>
            </a:r>
            <a:r>
              <a:rPr lang="en-US" sz="1800" dirty="0">
                <a:effectLst/>
                <a:latin typeface="Arial" panose="020B0604020202020204" pitchFamily="34" charset="0"/>
                <a:ea typeface="Calibri" panose="020F0502020204030204" pitchFamily="34" charset="0"/>
                <a:cs typeface="Arial" panose="020B0604020202020204" pitchFamily="34" charset="0"/>
              </a:rPr>
              <a:t>. This means that the value of 150.52 Turkish lira can be expressed using </a:t>
            </a:r>
            <a:r>
              <a:rPr lang="ru-RU" sz="1800" dirty="0">
                <a:effectLst/>
                <a:latin typeface="Arial" panose="020B0604020202020204" pitchFamily="34" charset="0"/>
                <a:ea typeface="Calibri" panose="020F0502020204030204" pitchFamily="34" charset="0"/>
                <a:cs typeface="Arial" panose="020B0604020202020204" pitchFamily="34" charset="0"/>
              </a:rPr>
              <a:t>1</a:t>
            </a:r>
            <a:r>
              <a:rPr lang="en-US" sz="1800" dirty="0">
                <a:effectLst/>
                <a:latin typeface="Arial" panose="020B0604020202020204" pitchFamily="34" charset="0"/>
                <a:ea typeface="Calibri" panose="020F0502020204030204" pitchFamily="34" charset="0"/>
                <a:cs typeface="Arial" panose="020B0604020202020204" pitchFamily="34" charset="0"/>
              </a:rPr>
              <a:t>-100 lira </a:t>
            </a:r>
            <a:r>
              <a:rPr lang="ru-RU" sz="1800" dirty="0">
                <a:effectLst/>
                <a:latin typeface="Arial" panose="020B0604020202020204" pitchFamily="34" charset="0"/>
                <a:ea typeface="Calibri" panose="020F0502020204030204" pitchFamily="34" charset="0"/>
                <a:cs typeface="Arial" panose="020B0604020202020204" pitchFamily="34" charset="0"/>
              </a:rPr>
              <a:t>1</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ru-RU" sz="1800" dirty="0">
                <a:effectLst/>
                <a:latin typeface="Arial" panose="020B0604020202020204" pitchFamily="34" charset="0"/>
                <a:ea typeface="Calibri" panose="020F0502020204030204" pitchFamily="34" charset="0"/>
                <a:cs typeface="Arial" panose="020B0604020202020204" pitchFamily="34" charset="0"/>
              </a:rPr>
              <a:t>50 </a:t>
            </a:r>
            <a:r>
              <a:rPr lang="en-US" sz="1800" dirty="0">
                <a:effectLst/>
                <a:latin typeface="Arial" panose="020B0604020202020204" pitchFamily="34" charset="0"/>
                <a:ea typeface="Calibri" panose="020F0502020204030204" pitchFamily="34" charset="0"/>
                <a:cs typeface="Arial" panose="020B0604020202020204" pitchFamily="34" charset="0"/>
              </a:rPr>
              <a:t>lira 1-50 kurus 2-1 kurus denominations, given the specified limits on the number of each denomination that can be used.</a:t>
            </a:r>
            <a:endParaRPr lang="ru-R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28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028B0223-608B-45C8-8EF1-85E2123EC44F}"/>
              </a:ext>
            </a:extLst>
          </p:cNvPr>
          <p:cNvPicPr/>
          <p:nvPr/>
        </p:nvPicPr>
        <p:blipFill>
          <a:blip r:embed="rId2"/>
          <a:stretch>
            <a:fillRect/>
          </a:stretch>
        </p:blipFill>
        <p:spPr>
          <a:xfrm>
            <a:off x="1979721" y="750163"/>
            <a:ext cx="7741328" cy="4263316"/>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94443" y="146482"/>
            <a:ext cx="11603113" cy="694862"/>
          </a:xfrm>
        </p:spPr>
        <p:txBody>
          <a:bodyPr>
            <a:noAutofit/>
          </a:bodyPr>
          <a:lstStyle/>
          <a:p>
            <a:pPr algn="l"/>
            <a:r>
              <a:rPr lang="en-US" sz="4000" b="1" dirty="0">
                <a:effectLst/>
                <a:latin typeface="Arial" panose="020B0604020202020204" pitchFamily="34" charset="0"/>
                <a:ea typeface="Calibri" panose="020F0502020204030204" pitchFamily="34" charset="0"/>
                <a:cs typeface="Arial" panose="020B0604020202020204" pitchFamily="34" charset="0"/>
              </a:rPr>
              <a:t>Pseudocode for the current algorithm</a:t>
            </a:r>
            <a:endParaRPr lang="ru-RU" sz="40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179033" y="5013479"/>
            <a:ext cx="11833932" cy="2121763"/>
          </a:xfrm>
        </p:spPr>
        <p:txBody>
          <a:bodyPr>
            <a:normAutofit/>
          </a:bodyPr>
          <a:lstStyle/>
          <a:p>
            <a:pPr algn="just">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This pseudocode describes the overall structure and logic of the </a:t>
            </a:r>
            <a:r>
              <a:rPr lang="en-US" sz="1600" b="1" dirty="0" err="1">
                <a:effectLst/>
                <a:latin typeface="Arial" panose="020B0604020202020204" pitchFamily="34" charset="0"/>
                <a:ea typeface="Calibri" panose="020F0502020204030204" pitchFamily="34" charset="0"/>
                <a:cs typeface="Arial" panose="020B0604020202020204" pitchFamily="34" charset="0"/>
              </a:rPr>
              <a:t>findMin</a:t>
            </a:r>
            <a:r>
              <a:rPr lang="en-US" sz="1600" dirty="0">
                <a:effectLst/>
                <a:latin typeface="Arial" panose="020B0604020202020204" pitchFamily="34" charset="0"/>
                <a:ea typeface="Calibri" panose="020F0502020204030204" pitchFamily="34" charset="0"/>
                <a:cs typeface="Arial" panose="020B0604020202020204" pitchFamily="34" charset="0"/>
              </a:rPr>
              <a:t> function, which takes two inputs: </a:t>
            </a:r>
            <a:r>
              <a:rPr lang="en-US" sz="1600" b="1" dirty="0">
                <a:effectLst/>
                <a:latin typeface="Arial" panose="020B0604020202020204" pitchFamily="34" charset="0"/>
                <a:ea typeface="Calibri" panose="020F0502020204030204" pitchFamily="34" charset="0"/>
                <a:cs typeface="Arial" panose="020B0604020202020204" pitchFamily="34" charset="0"/>
              </a:rPr>
              <a:t>V</a:t>
            </a:r>
            <a:r>
              <a:rPr lang="en-US" sz="1600" dirty="0">
                <a:effectLst/>
                <a:latin typeface="Arial" panose="020B0604020202020204" pitchFamily="34" charset="0"/>
                <a:ea typeface="Calibri" panose="020F0502020204030204" pitchFamily="34" charset="0"/>
                <a:cs typeface="Arial" panose="020B0604020202020204" pitchFamily="34" charset="0"/>
              </a:rPr>
              <a:t>, the value to be expressed in terms of the available denominations of Turkish currency, and </a:t>
            </a:r>
            <a:r>
              <a:rPr lang="en-US" sz="1600" b="1" dirty="0">
                <a:effectLst/>
                <a:latin typeface="Arial" panose="020B0604020202020204" pitchFamily="34" charset="0"/>
                <a:ea typeface="Calibri" panose="020F0502020204030204" pitchFamily="34" charset="0"/>
                <a:cs typeface="Arial" panose="020B0604020202020204" pitchFamily="34" charset="0"/>
              </a:rPr>
              <a:t>limits</a:t>
            </a:r>
            <a:r>
              <a:rPr lang="en-US" sz="1600" dirty="0">
                <a:effectLst/>
                <a:latin typeface="Arial" panose="020B0604020202020204" pitchFamily="34" charset="0"/>
                <a:ea typeface="Calibri" panose="020F0502020204030204" pitchFamily="34" charset="0"/>
                <a:cs typeface="Arial" panose="020B0604020202020204" pitchFamily="34" charset="0"/>
              </a:rPr>
              <a:t>, a list of the maximum number of each denomination that can be used. The function first initializes a list of all the denominations of Turkish currency, and a list </a:t>
            </a:r>
            <a:r>
              <a:rPr lang="en-US" sz="1600" b="1" dirty="0" err="1">
                <a:effectLst/>
                <a:latin typeface="Arial" panose="020B0604020202020204" pitchFamily="34" charset="0"/>
                <a:ea typeface="Calibri" panose="020F0502020204030204" pitchFamily="34" charset="0"/>
                <a:cs typeface="Arial" panose="020B0604020202020204" pitchFamily="34" charset="0"/>
              </a:rPr>
              <a:t>ans</a:t>
            </a:r>
            <a:r>
              <a:rPr lang="en-US" sz="1600" dirty="0">
                <a:effectLst/>
                <a:latin typeface="Arial" panose="020B0604020202020204" pitchFamily="34" charset="0"/>
                <a:ea typeface="Calibri" panose="020F0502020204030204" pitchFamily="34" charset="0"/>
                <a:cs typeface="Arial" panose="020B0604020202020204" pitchFamily="34" charset="0"/>
              </a:rPr>
              <a:t> to store the denominations that will be used to express </a:t>
            </a:r>
            <a:r>
              <a:rPr lang="en-US" sz="1600" b="1" dirty="0">
                <a:effectLst/>
                <a:latin typeface="Arial" panose="020B0604020202020204" pitchFamily="34" charset="0"/>
                <a:ea typeface="Calibri" panose="020F0502020204030204" pitchFamily="34" charset="0"/>
                <a:cs typeface="Arial" panose="020B0604020202020204" pitchFamily="34" charset="0"/>
              </a:rPr>
              <a:t>V</a:t>
            </a:r>
            <a:r>
              <a:rPr lang="en-US" sz="1600" dirty="0">
                <a:effectLst/>
                <a:latin typeface="Arial" panose="020B0604020202020204" pitchFamily="34" charset="0"/>
                <a:ea typeface="Calibri" panose="020F0502020204030204" pitchFamily="34" charset="0"/>
                <a:cs typeface="Arial" panose="020B0604020202020204" pitchFamily="34" charset="0"/>
              </a:rPr>
              <a:t>. It then enters a loop that starts at the largest denomination and works its way down to the smallest, trying to use as many of each denomination as possible given the specified limits. The function then prints the list </a:t>
            </a:r>
            <a:r>
              <a:rPr lang="en-US" sz="1600" b="1" dirty="0" err="1">
                <a:effectLst/>
                <a:latin typeface="Arial" panose="020B0604020202020204" pitchFamily="34" charset="0"/>
                <a:ea typeface="Calibri" panose="020F0502020204030204" pitchFamily="34" charset="0"/>
                <a:cs typeface="Arial" panose="020B0604020202020204" pitchFamily="34" charset="0"/>
              </a:rPr>
              <a:t>ans</a:t>
            </a:r>
            <a:r>
              <a:rPr lang="en-US" sz="1600" dirty="0">
                <a:effectLst/>
                <a:latin typeface="Arial" panose="020B0604020202020204" pitchFamily="34" charset="0"/>
                <a:ea typeface="Calibri" panose="020F0502020204030204" pitchFamily="34" charset="0"/>
                <a:cs typeface="Arial" panose="020B0604020202020204" pitchFamily="34" charset="0"/>
              </a:rPr>
              <a:t> to the console, with each denomination separated by a space.</a:t>
            </a:r>
            <a:endParaRPr lang="ru-RU"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30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75D8ABD-424F-4492-890D-FD7C3AAC9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4" y="244136"/>
            <a:ext cx="5697982" cy="1384917"/>
          </a:xfrm>
        </p:spPr>
        <p:txBody>
          <a:bodyPr>
            <a:noAutofit/>
          </a:bodyPr>
          <a:lstStyle/>
          <a:p>
            <a:pPr algn="l"/>
            <a:r>
              <a:rPr lang="en-US" sz="4400" b="1" dirty="0">
                <a:effectLst/>
                <a:latin typeface="Arial" panose="020B0604020202020204" pitchFamily="34" charset="0"/>
                <a:ea typeface="Calibri" panose="020F0502020204030204" pitchFamily="34" charset="0"/>
                <a:cs typeface="Arial" panose="020B0604020202020204" pitchFamily="34" charset="0"/>
              </a:rPr>
              <a:t>Running time of the current algorithm</a:t>
            </a:r>
            <a:endParaRPr lang="ru-RU" sz="44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algn="just">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The running time of the current algorithm is O(n), where n is the number of denominations of Turkish currency. This is because the algorithm performs a single pass through the list of denominations, and the number of operations performed within the loop is constant (i.e., the loop does not contain any nested loops or perform any operations that have a variable running time).</a:t>
            </a:r>
            <a:endParaRPr lang="ru-RU"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612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0616AD5A-D54C-4612-BCCB-DC8CB4FC0782}"/>
              </a:ext>
            </a:extLst>
          </p:cNvPr>
          <p:cNvPicPr>
            <a:picLocks noChangeAspect="1"/>
          </p:cNvPicPr>
          <p:nvPr/>
        </p:nvPicPr>
        <p:blipFill>
          <a:blip r:embed="rId2"/>
          <a:stretch>
            <a:fillRect/>
          </a:stretch>
        </p:blipFill>
        <p:spPr>
          <a:xfrm>
            <a:off x="195749" y="1598132"/>
            <a:ext cx="5779370" cy="4909201"/>
          </a:xfrm>
          <a:prstGeom prst="rect">
            <a:avLst/>
          </a:prstGeom>
        </p:spPr>
      </p:pic>
      <p:pic>
        <p:nvPicPr>
          <p:cNvPr id="12" name="Рисунок 11">
            <a:extLst>
              <a:ext uri="{FF2B5EF4-FFF2-40B4-BE49-F238E27FC236}">
                <a16:creationId xmlns:a16="http://schemas.microsoft.com/office/drawing/2014/main" id="{27F284D1-C099-4A92-A62B-C9739C33C5B7}"/>
              </a:ext>
            </a:extLst>
          </p:cNvPr>
          <p:cNvPicPr>
            <a:picLocks noChangeAspect="1"/>
          </p:cNvPicPr>
          <p:nvPr/>
        </p:nvPicPr>
        <p:blipFill>
          <a:blip r:embed="rId3"/>
          <a:stretch>
            <a:fillRect/>
          </a:stretch>
        </p:blipFill>
        <p:spPr>
          <a:xfrm>
            <a:off x="6128551" y="1598132"/>
            <a:ext cx="5763605" cy="4909201"/>
          </a:xfrm>
          <a:prstGeom prst="rect">
            <a:avLst/>
          </a:prstGeom>
        </p:spPr>
      </p:pic>
      <p:sp>
        <p:nvSpPr>
          <p:cNvPr id="14" name="TextBox 13">
            <a:extLst>
              <a:ext uri="{FF2B5EF4-FFF2-40B4-BE49-F238E27FC236}">
                <a16:creationId xmlns:a16="http://schemas.microsoft.com/office/drawing/2014/main" id="{D52385B6-3368-446C-9944-C9A4F382CF28}"/>
              </a:ext>
            </a:extLst>
          </p:cNvPr>
          <p:cNvSpPr txBox="1"/>
          <p:nvPr/>
        </p:nvSpPr>
        <p:spPr>
          <a:xfrm>
            <a:off x="195748" y="350666"/>
            <a:ext cx="11629307" cy="523220"/>
          </a:xfrm>
          <a:prstGeom prst="rect">
            <a:avLst/>
          </a:prstGeom>
          <a:noFill/>
        </p:spPr>
        <p:txBody>
          <a:bodyPr wrap="square">
            <a:spAutoFit/>
          </a:bodyPr>
          <a:lstStyle/>
          <a:p>
            <a:r>
              <a:rPr lang="en-US" sz="2800" b="1" dirty="0">
                <a:effectLst/>
                <a:latin typeface="Arial" panose="020B0604020202020204" pitchFamily="34" charset="0"/>
                <a:ea typeface="Calibri" panose="020F0502020204030204" pitchFamily="34" charset="0"/>
                <a:cs typeface="Arial" panose="020B0604020202020204" pitchFamily="34" charset="0"/>
              </a:rPr>
              <a:t>Comparing running time of the algorithm with various input sizes</a:t>
            </a:r>
            <a:endParaRPr lang="ru-RU" sz="2800" dirty="0"/>
          </a:p>
        </p:txBody>
      </p:sp>
    </p:spTree>
    <p:extLst>
      <p:ext uri="{BB962C8B-B14F-4D97-AF65-F5344CB8AC3E}">
        <p14:creationId xmlns:p14="http://schemas.microsoft.com/office/powerpoint/2010/main" val="138546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76F421F-4087-49FB-A330-D59E394F8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4" y="244136"/>
            <a:ext cx="5697982" cy="1384917"/>
          </a:xfrm>
        </p:spPr>
        <p:txBody>
          <a:bodyPr>
            <a:noAutofit/>
          </a:bodyPr>
          <a:lstStyle/>
          <a:p>
            <a:pPr algn="l"/>
            <a:r>
              <a:rPr lang="en-US" sz="4000" b="1" dirty="0">
                <a:effectLst/>
                <a:latin typeface="Arial" panose="020B0604020202020204" pitchFamily="34" charset="0"/>
                <a:ea typeface="Calibri" panose="020F0502020204030204" pitchFamily="34" charset="0"/>
                <a:cs typeface="Arial" panose="020B0604020202020204" pitchFamily="34" charset="0"/>
              </a:rPr>
              <a:t>Real-world application of the algorithm</a:t>
            </a:r>
            <a:endParaRPr lang="ru-RU" sz="80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marL="285750" indent="-285750" algn="just">
              <a:lnSpc>
                <a:spcPct val="107000"/>
              </a:lnSpc>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Vending machine that needs to dispense change to customers. In order to minimize the number of coins or bills it needs to dispense, the vending machine could use our algorithm to find the minimum number of denominations needed to express the amount of change owed.</a:t>
            </a:r>
            <a:endParaRPr lang="ru-RU" sz="1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4757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654205E-B162-4716-9FC2-1B5F5E50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25" y="0"/>
            <a:ext cx="6858000" cy="6858000"/>
          </a:xfrm>
          <a:prstGeom prst="rect">
            <a:avLst/>
          </a:prstGeom>
        </p:spPr>
      </p:pic>
      <p:sp>
        <p:nvSpPr>
          <p:cNvPr id="2" name="Заголовок 1">
            <a:extLst>
              <a:ext uri="{FF2B5EF4-FFF2-40B4-BE49-F238E27FC236}">
                <a16:creationId xmlns:a16="http://schemas.microsoft.com/office/drawing/2014/main" id="{92321369-E881-4E38-90C2-EA1FC321041F}"/>
              </a:ext>
            </a:extLst>
          </p:cNvPr>
          <p:cNvSpPr>
            <a:spLocks noGrp="1"/>
          </p:cNvSpPr>
          <p:nvPr>
            <p:ph type="ctrTitle"/>
          </p:nvPr>
        </p:nvSpPr>
        <p:spPr>
          <a:xfrm>
            <a:off x="221944" y="244136"/>
            <a:ext cx="5697982" cy="1384917"/>
          </a:xfrm>
        </p:spPr>
        <p:txBody>
          <a:bodyPr>
            <a:noAutofit/>
          </a:bodyPr>
          <a:lstStyle/>
          <a:p>
            <a:pPr algn="l"/>
            <a:r>
              <a:rPr lang="en-US" sz="4000" b="1" dirty="0">
                <a:effectLst/>
                <a:latin typeface="Arial" panose="020B0604020202020204" pitchFamily="34" charset="0"/>
                <a:ea typeface="Calibri" panose="020F0502020204030204" pitchFamily="34" charset="0"/>
                <a:cs typeface="Arial" panose="020B0604020202020204" pitchFamily="34" charset="0"/>
              </a:rPr>
              <a:t>Real-world application of the algorithm</a:t>
            </a:r>
            <a:endParaRPr lang="ru-RU" sz="8000" b="1" dirty="0">
              <a:latin typeface="Arial" panose="020B0604020202020204" pitchFamily="34" charset="0"/>
              <a:cs typeface="Arial" panose="020B0604020202020204" pitchFamily="34" charset="0"/>
            </a:endParaRPr>
          </a:p>
        </p:txBody>
      </p:sp>
      <p:sp>
        <p:nvSpPr>
          <p:cNvPr id="3" name="Подзаголовок 2">
            <a:extLst>
              <a:ext uri="{FF2B5EF4-FFF2-40B4-BE49-F238E27FC236}">
                <a16:creationId xmlns:a16="http://schemas.microsoft.com/office/drawing/2014/main" id="{E8FA5726-0DA4-4A95-9C3C-CDED0B24FAEE}"/>
              </a:ext>
            </a:extLst>
          </p:cNvPr>
          <p:cNvSpPr>
            <a:spLocks noGrp="1"/>
          </p:cNvSpPr>
          <p:nvPr>
            <p:ph type="subTitle" idx="1"/>
          </p:nvPr>
        </p:nvSpPr>
        <p:spPr>
          <a:xfrm>
            <a:off x="221944" y="1979720"/>
            <a:ext cx="5530786" cy="4634144"/>
          </a:xfrm>
        </p:spPr>
        <p:txBody>
          <a:bodyPr/>
          <a:lstStyle/>
          <a:p>
            <a:pPr marL="285750" indent="-285750" algn="just">
              <a:lnSpc>
                <a:spcPct val="107000"/>
              </a:lnSpc>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Software program used by a bank to count and package coins and bills for transport. This program could use our algorithm to minimize the number of packages needed to transport a given amount of money.</a:t>
            </a:r>
          </a:p>
          <a:p>
            <a:pPr marL="285750" indent="-285750" algn="just">
              <a:lnSpc>
                <a:spcPct val="107000"/>
              </a:lnSpc>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Arial" panose="020B0604020202020204" pitchFamily="34" charset="0"/>
              </a:rPr>
              <a:t>These are just a couple of examples, but </a:t>
            </a:r>
            <a:r>
              <a:rPr lang="en-US" sz="1800" dirty="0">
                <a:latin typeface="Arial" panose="020B0604020202020204" pitchFamily="34" charset="0"/>
                <a:ea typeface="Calibri" panose="020F0502020204030204" pitchFamily="34" charset="0"/>
                <a:cs typeface="Arial" panose="020B0604020202020204" pitchFamily="34" charset="0"/>
              </a:rPr>
              <a:t>our algorithm </a:t>
            </a:r>
            <a:r>
              <a:rPr lang="en-US" sz="1800" dirty="0">
                <a:effectLst/>
                <a:latin typeface="Arial" panose="020B0604020202020204" pitchFamily="34" charset="0"/>
                <a:ea typeface="Calibri" panose="020F0502020204030204" pitchFamily="34" charset="0"/>
                <a:cs typeface="Arial" panose="020B0604020202020204" pitchFamily="34" charset="0"/>
              </a:rPr>
              <a:t>has many other potential applications in areas such as finance, computer science, and engineering.</a:t>
            </a:r>
            <a:endParaRPr lang="ru-RU"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Arial" panose="020B0604020202020204" pitchFamily="34" charset="0"/>
              <a:buChar char="•"/>
            </a:pPr>
            <a:endParaRPr lang="en-US" sz="18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41684004"/>
      </p:ext>
    </p:extLst>
  </p:cSld>
  <p:clrMapOvr>
    <a:masterClrMapping/>
  </p:clrMapOvr>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216</TotalTime>
  <Words>854</Words>
  <Application>Microsoft Office PowerPoint</Application>
  <PresentationFormat>Широкоэкранный</PresentationFormat>
  <Paragraphs>37</Paragraphs>
  <Slides>13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13</vt:i4>
      </vt:variant>
    </vt:vector>
  </HeadingPairs>
  <TitlesOfParts>
    <vt:vector size="17" baseType="lpstr">
      <vt:lpstr>Arial</vt:lpstr>
      <vt:lpstr>Calibri</vt:lpstr>
      <vt:lpstr>Calibri Light</vt:lpstr>
      <vt:lpstr>Office Theme</vt:lpstr>
      <vt:lpstr>Cashier algorithm with Turkish currency implementation</vt:lpstr>
      <vt:lpstr>About our algorithm</vt:lpstr>
      <vt:lpstr>Input of our algorithm</vt:lpstr>
      <vt:lpstr>Output of our algorithm</vt:lpstr>
      <vt:lpstr>Pseudocode for the current algorithm</vt:lpstr>
      <vt:lpstr>Running time of the current algorithm</vt:lpstr>
      <vt:lpstr>Презентация PowerPoint</vt:lpstr>
      <vt:lpstr>Real-world application of the algorithm</vt:lpstr>
      <vt:lpstr>Real-world application of the algorithm</vt:lpstr>
      <vt:lpstr>Importance of our Algorithm</vt:lpstr>
      <vt:lpstr>Презентация PowerPoint</vt:lpstr>
      <vt:lpstr>The programming language used in our implementation</vt:lpstr>
      <vt:lpstr>Thanks a lot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Nurbek Juraev</dc:creator>
  <cp:lastModifiedBy>Nurbek Juraev</cp:lastModifiedBy>
  <cp:revision>14</cp:revision>
  <dcterms:created xsi:type="dcterms:W3CDTF">2023-01-06T16:03:37Z</dcterms:created>
  <dcterms:modified xsi:type="dcterms:W3CDTF">2023-01-09T20:26:42Z</dcterms:modified>
</cp:coreProperties>
</file>